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5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0" r:id="rId1"/>
  </p:sldMasterIdLst>
  <p:notesMasterIdLst>
    <p:notesMasterId r:id="rId44"/>
  </p:notesMasterIdLst>
  <p:sldIdLst>
    <p:sldId id="256" r:id="rId2"/>
    <p:sldId id="258" r:id="rId3"/>
    <p:sldId id="293" r:id="rId4"/>
    <p:sldId id="298" r:id="rId5"/>
    <p:sldId id="262" r:id="rId6"/>
    <p:sldId id="296" r:id="rId7"/>
    <p:sldId id="263" r:id="rId8"/>
    <p:sldId id="264" r:id="rId9"/>
    <p:sldId id="265" r:id="rId10"/>
    <p:sldId id="297" r:id="rId11"/>
    <p:sldId id="266" r:id="rId12"/>
    <p:sldId id="267" r:id="rId13"/>
    <p:sldId id="301" r:id="rId14"/>
    <p:sldId id="260" r:id="rId15"/>
    <p:sldId id="268" r:id="rId16"/>
    <p:sldId id="269" r:id="rId17"/>
    <p:sldId id="302" r:id="rId18"/>
    <p:sldId id="303" r:id="rId19"/>
    <p:sldId id="270" r:id="rId20"/>
    <p:sldId id="304" r:id="rId21"/>
    <p:sldId id="305" r:id="rId22"/>
    <p:sldId id="272" r:id="rId23"/>
    <p:sldId id="271" r:id="rId24"/>
    <p:sldId id="294" r:id="rId25"/>
    <p:sldId id="274" r:id="rId26"/>
    <p:sldId id="276" r:id="rId27"/>
    <p:sldId id="299" r:id="rId28"/>
    <p:sldId id="300" r:id="rId29"/>
    <p:sldId id="277" r:id="rId30"/>
    <p:sldId id="280" r:id="rId31"/>
    <p:sldId id="279" r:id="rId32"/>
    <p:sldId id="281" r:id="rId33"/>
    <p:sldId id="282" r:id="rId34"/>
    <p:sldId id="283" r:id="rId35"/>
    <p:sldId id="285" r:id="rId36"/>
    <p:sldId id="284" r:id="rId37"/>
    <p:sldId id="288" r:id="rId38"/>
    <p:sldId id="287" r:id="rId39"/>
    <p:sldId id="289" r:id="rId40"/>
    <p:sldId id="290" r:id="rId41"/>
    <p:sldId id="291" r:id="rId42"/>
    <p:sldId id="29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83.47826" units="1/cm"/>
          <inkml:channelProperty channel="Y" name="resolution" value="83.07692" units="1/cm"/>
        </inkml:channelProperties>
      </inkml:inkSource>
      <inkml:timestamp xml:id="ts0" timeString="2013-03-14T18:51:25.4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B4FC19E-5FCD-4E70-A36B-A8C274B075B5}" emma:medium="tactile" emma:mode="ink">
          <msink:context xmlns:msink="http://schemas.microsoft.com/ink/2010/main" type="writingRegion" rotatedBoundingBox="24145,9501 24160,9501 24160,9516 24145,9516"/>
        </emma:interpretation>
      </emma:emma>
    </inkml:annotationXML>
    <inkml:traceGroup>
      <inkml:annotationXML>
        <emma:emma xmlns:emma="http://www.w3.org/2003/04/emma" version="1.0">
          <emma:interpretation id="{6AFF73E9-3833-40BC-8000-11E52860AE16}" emma:medium="tactile" emma:mode="ink">
            <msink:context xmlns:msink="http://schemas.microsoft.com/ink/2010/main" type="paragraph" rotatedBoundingBox="24145,9501 24160,9501 24160,9516 24145,95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825536-4CD4-4DC6-A030-119D4EC1D4A1}" emma:medium="tactile" emma:mode="ink">
              <msink:context xmlns:msink="http://schemas.microsoft.com/ink/2010/main" type="line" rotatedBoundingBox="24145,9501 24160,9501 24160,9516 24145,9516"/>
            </emma:interpretation>
          </emma:emma>
        </inkml:annotationXML>
        <inkml:traceGroup>
          <inkml:annotationXML>
            <emma:emma xmlns:emma="http://www.w3.org/2003/04/emma" version="1.0">
              <emma:interpretation id="{FE6F2E60-C6E0-45E2-BD8C-8D953D89935C}" emma:medium="tactile" emma:mode="ink">
                <msink:context xmlns:msink="http://schemas.microsoft.com/ink/2010/main" type="inkWord" rotatedBoundingBox="24145,9501 24160,9501 24160,9516 24145,9516"/>
              </emma:interpretation>
            </emma:emma>
          </inkml:annotationXML>
          <inkml:trace contextRef="#ctx0" brushRef="#br0">0 0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3-14T00:54:11.8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BF898B4-9AA3-4585-BAAE-34F8F647DF9A}" emma:medium="tactile" emma:mode="ink">
          <msink:context xmlns:msink="http://schemas.microsoft.com/ink/2010/main" type="inkDrawing"/>
        </emma:interpretation>
      </emma:emma>
    </inkml:annotationXML>
    <inkml:trace contextRef="#ctx0" brushRef="#br0">95-2871 1,'0'0'1,"0"0"0,0 0-1,0 0 0,0 0 2,0 0-2,0 0 3,0 0 1,0 0-2,0 0 5,0 0-1,0 0 1,0 0-2,0 0 1,0 0-4,0 0 2,-19 2-2,19-2-1,0 0-1,0 0 0,0 0 1,0 0-2,0 0 2,0 0-2,0 0 2,0 0-4,0 0 0,0 0-2,0 0-1,0 0-1,0 0 0,0 0 0,0 0-1,0 0 4,0 0 0,0 0 4</inkml:trace>
  </inkml:traceGroup>
</inkml:ink>
</file>

<file path=ppt/ink/ink11.xml><?xml version="1.0" encoding="utf-8"?>
<inkml:ink xmlns:inkml="http://www.w3.org/2003/InkML">
  <inkml:definitions/>
  <inkml:traceGroup>
    <inkml:annotationXML>
      <emma:emma xmlns:emma="http://www.w3.org/2003/04/emma" version="1.0">
        <emma:interpretation id="{1A441AF6-32F1-42C6-90D4-4D34B8A9803C}" emma:medium="tactile" emma:mode="ink">
          <msink:context xmlns:msink="http://schemas.microsoft.com/ink/2010/main" type="inkDrawing"/>
        </emma:interpretation>
      </emma:emma>
    </inkml:annotationXML>
  </inkml:traceGroup>
</inkml:ink>
</file>

<file path=ppt/ink/ink12.xml><?xml version="1.0" encoding="utf-8"?>
<inkml:ink xmlns:inkml="http://www.w3.org/2003/InkML">
  <inkml:definitions/>
  <inkml:traceGroup>
    <inkml:annotationXML>
      <emma:emma xmlns:emma="http://www.w3.org/2003/04/emma" version="1.0">
        <emma:interpretation id="{4F75DBFD-A5DE-4079-A111-07BD23CD2A2D}" emma:medium="tactile" emma:mode="ink">
          <msink:context xmlns:msink="http://schemas.microsoft.com/ink/2010/main" type="inkDrawing"/>
        </emma:interpretation>
      </emma:emma>
    </inkml:annotationXML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3-14T01:11:16.54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245F1B5-5098-4341-833B-38EC980CF7CB}" emma:medium="tactile" emma:mode="ink">
          <msink:context xmlns:msink="http://schemas.microsoft.com/ink/2010/main" type="writingRegion" rotatedBoundingBox="20427,11616 21204,11616 21204,12198 20427,12198"/>
        </emma:interpretation>
      </emma:emma>
    </inkml:annotationXML>
    <inkml:traceGroup>
      <inkml:annotationXML>
        <emma:emma xmlns:emma="http://www.w3.org/2003/04/emma" version="1.0">
          <emma:interpretation id="{50215B9C-F84C-4671-856C-20EB0F23AD96}" emma:medium="tactile" emma:mode="ink">
            <msink:context xmlns:msink="http://schemas.microsoft.com/ink/2010/main" type="paragraph" rotatedBoundingBox="20427,11616 21204,11616 21204,12198 20427,121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952E6C-7BE6-406C-AF2D-A5E699A9D423}" emma:medium="tactile" emma:mode="ink">
              <msink:context xmlns:msink="http://schemas.microsoft.com/ink/2010/main" type="line" rotatedBoundingBox="20427,11616 21204,11616 21204,12198 20427,12198"/>
            </emma:interpretation>
          </emma:emma>
        </inkml:annotationXML>
        <inkml:traceGroup>
          <inkml:annotationXML>
            <emma:emma xmlns:emma="http://www.w3.org/2003/04/emma" version="1.0">
              <emma:interpretation id="{B1818ECB-48AE-4F17-980F-561F4933CEA1}" emma:medium="tactile" emma:mode="ink">
                <msink:context xmlns:msink="http://schemas.microsoft.com/ink/2010/main" type="inkWord" rotatedBoundingBox="20427,11616 21204,11616 21204,12198 20427,12198"/>
              </emma:interpretation>
              <emma:one-of disjunction-type="recognition" id="oneOf0">
                <emma:interpretation id="interp0" emma:lang="en-US" emma:confidence="0">
                  <emma:literal>,0</emma:literal>
                </emma:interpretation>
                <emma:interpretation id="interp1" emma:lang="en-US" emma:confidence="0">
                  <emma:literal>, o</emma:literal>
                </emma:interpretation>
                <emma:interpretation id="interp2" emma:lang="en-US" emma:confidence="0">
                  <emma:literal>, .</emma:literal>
                </emma:interpretation>
                <emma:interpretation id="interp3" emma:lang="en-US" emma:confidence="0">
                  <emma:literal>.0</emma:literal>
                </emma:interpretation>
                <emma:interpretation id="interp4" emma:lang="en-US" emma:confidence="0">
                  <emma:literal>, @</emma:literal>
                </emma:interpretation>
              </emma:one-of>
            </emma:emma>
          </inkml:annotationXML>
          <inkml:trace contextRef="#ctx0" brushRef="#br0">-343-5310 189,'2'19'119,"-2"12"-16,-22-10-38,1 2-155,0 2-23,4-7-7,17-18 1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83.47826" units="1/cm"/>
          <inkml:channelProperty channel="Y" name="resolution" value="83.07692" units="1/cm"/>
        </inkml:channelProperties>
      </inkml:inkSource>
      <inkml:timestamp xml:id="ts0" timeString="2013-03-16T01:46:57.00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48EF767-6642-4394-B935-4B0C8C7FB248}" emma:medium="tactile" emma:mode="ink">
          <msink:context xmlns:msink="http://schemas.microsoft.com/ink/2010/main" type="writingRegion" rotatedBoundingBox="20689,7319 20704,7319 20704,7334 20689,7334"/>
        </emma:interpretation>
      </emma:emma>
    </inkml:annotationXML>
    <inkml:traceGroup>
      <inkml:annotationXML>
        <emma:emma xmlns:emma="http://www.w3.org/2003/04/emma" version="1.0">
          <emma:interpretation id="{566CA6A4-4599-4E23-8F59-E6F832F8E048}" emma:medium="tactile" emma:mode="ink">
            <msink:context xmlns:msink="http://schemas.microsoft.com/ink/2010/main" type="paragraph" rotatedBoundingBox="20689,7319 20704,7319 20704,7334 20689,73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9A3BCB-5331-4916-9BB6-B09F8686FD76}" emma:medium="tactile" emma:mode="ink">
              <msink:context xmlns:msink="http://schemas.microsoft.com/ink/2010/main" type="line" rotatedBoundingBox="20689,7319 20704,7319 20704,7334 20689,7334"/>
            </emma:interpretation>
          </emma:emma>
        </inkml:annotationXML>
        <inkml:traceGroup>
          <inkml:annotationXML>
            <emma:emma xmlns:emma="http://www.w3.org/2003/04/emma" version="1.0">
              <emma:interpretation id="{8AEE1DC9-4EB9-4F9D-B35F-DA664B960F48}" emma:medium="tactile" emma:mode="ink">
                <msink:context xmlns:msink="http://schemas.microsoft.com/ink/2010/main" type="inkWord" rotatedBoundingBox="20689,7319 20704,7319 20704,7334 20689,7334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v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0 0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3-14T00:54:11.8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FC127C3-7140-4A91-8E06-5465BBDE6515}" emma:medium="tactile" emma:mode="ink">
          <msink:context xmlns:msink="http://schemas.microsoft.com/ink/2010/main" type="inkDrawing"/>
        </emma:interpretation>
      </emma:emma>
    </inkml:annotationXML>
    <inkml:trace contextRef="#ctx0" brushRef="#br0">95-2871 1,'0'0'1,"0"0"0,0 0-1,0 0 0,0 0 2,0 0-2,0 0 3,0 0 1,0 0-2,0 0 5,0 0-1,0 0 1,0 0-2,0 0 1,0 0-4,0 0 2,-19 2-2,19-2-1,0 0-1,0 0 0,0 0 1,0 0-2,0 0 2,0 0-2,0 0 2,0 0-4,0 0 0,0 0-2,0 0-1,0 0-1,0 0 0,0 0 0,0 0-1,0 0 4,0 0 0,0 0 4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3-14T00:54:11.8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599B908-C882-41E1-97D4-DAD7442D7B1F}" emma:medium="tactile" emma:mode="ink">
          <msink:context xmlns:msink="http://schemas.microsoft.com/ink/2010/main" type="inkDrawing"/>
        </emma:interpretation>
      </emma:emma>
    </inkml:annotationXML>
    <inkml:trace contextRef="#ctx0" brushRef="#br0">95-2871 1,'0'0'1,"0"0"0,0 0-1,0 0 0,0 0 2,0 0-2,0 0 3,0 0 1,0 0-2,0 0 5,0 0-1,0 0 1,0 0-2,0 0 1,0 0-4,0 0 2,-19 2-2,19-2-1,0 0-1,0 0 0,0 0 1,0 0-2,0 0 2,0 0-2,0 0 2,0 0-4,0 0 0,0 0-2,0 0-1,0 0-1,0 0 0,0 0 0,0 0-1,0 0 4,0 0 0,0 0 4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83.47826" units="1/cm"/>
          <inkml:channelProperty channel="Y" name="resolution" value="83.07692" units="1/cm"/>
        </inkml:channelProperties>
      </inkml:inkSource>
      <inkml:timestamp xml:id="ts0" timeString="2013-03-14T01:32:31.80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FFD5A6C-E975-4E15-8CB3-DE03041A9353}" emma:medium="tactile" emma:mode="ink">
          <msink:context xmlns:msink="http://schemas.microsoft.com/ink/2010/main" type="inkDrawing"/>
        </emma:interpretation>
      </emma:emma>
    </inkml:annotationXML>
    <inkml:trace contextRef="#ctx0" brushRef="#br0">0 0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83.47826" units="1/cm"/>
          <inkml:channelProperty channel="Y" name="resolution" value="83.07692" units="1/cm"/>
        </inkml:channelProperties>
      </inkml:inkSource>
      <inkml:timestamp xml:id="ts0" timeString="2013-03-14T01:32:32.48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00C921A-A8DB-4650-B014-E10AC0A1A32D}" emma:medium="tactile" emma:mode="ink">
          <msink:context xmlns:msink="http://schemas.microsoft.com/ink/2010/main" type="inkDrawing"/>
        </emma:interpretation>
      </emma:emma>
    </inkml:annotationXML>
    <inkml:trace contextRef="#ctx0" brushRef="#br0">0 0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3-14T01:32:28.0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53C895F-529C-4A10-A618-BDF6C5F39CC4}" emma:medium="tactile" emma:mode="ink">
          <msink:context xmlns:msink="http://schemas.microsoft.com/ink/2010/main" type="writingRegion" rotatedBoundingBox="16843,9424 16891,9424 16891,9518 16843,9518"/>
        </emma:interpretation>
      </emma:emma>
    </inkml:annotationXML>
    <inkml:traceGroup>
      <inkml:annotationXML>
        <emma:emma xmlns:emma="http://www.w3.org/2003/04/emma" version="1.0">
          <emma:interpretation id="{C897D3E2-BDD2-4261-8861-F147723C11C5}" emma:medium="tactile" emma:mode="ink">
            <msink:context xmlns:msink="http://schemas.microsoft.com/ink/2010/main" type="paragraph" rotatedBoundingBox="16843,9424 16891,9424 16891,9518 16843,95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CCC4E3-FF31-4ED7-AEA0-6B3702CFE207}" emma:medium="tactile" emma:mode="ink">
              <msink:context xmlns:msink="http://schemas.microsoft.com/ink/2010/main" type="line" rotatedBoundingBox="16843,9424 16891,9424 16891,9518 16843,9518"/>
            </emma:interpretation>
          </emma:emma>
        </inkml:annotationXML>
        <inkml:traceGroup>
          <inkml:annotationXML>
            <emma:emma xmlns:emma="http://www.w3.org/2003/04/emma" version="1.0">
              <emma:interpretation id="{A64AD2F2-539F-47C4-8D44-497AFAB03897}" emma:medium="tactile" emma:mode="ink">
                <msink:context xmlns:msink="http://schemas.microsoft.com/ink/2010/main" type="inkWord" rotatedBoundingBox="16843,9424 16891,9424 16891,9518 16843,9518"/>
              </emma:interpretation>
              <emma:one-of disjunction-type="recognition" id="oneOf0">
                <emma:interpretation id="interp0" emma:lang="en-US" emma:confidence="1">
                  <emma:literal>,</emma:literal>
                </emma:interpretation>
                <emma:interpretation id="interp1" emma:lang="en-US" emma:confidence="0">
                  <emma:literal>)</emma:literal>
                </emma:interpretation>
                <emma:interpretation id="interp2" emma:lang="en-US" emma:confidence="0">
                  <emma:literal>'</emma:literal>
                </emma:interpretation>
                <emma:interpretation id="interp3" emma:lang="en-US" emma:confidence="0">
                  <emma:literal>J</emma:literal>
                </emma:interpretation>
                <emma:interpretation id="interp4" emma:lang="en-US" emma:confidence="0">
                  <emma:literal>]</emma:literal>
                </emma:interpretation>
              </emma:one-of>
            </emma:emma>
          </inkml:annotationXML>
          <inkml:trace contextRef="#ctx0" brushRef="#br0">43 0 153,'5'48'66,"-19"-18"-59,14-30-6,-34 16-117,34-16 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83.47826" units="1/cm"/>
          <inkml:channelProperty channel="Y" name="resolution" value="83.07692" units="1/cm"/>
        </inkml:channelProperties>
      </inkml:inkSource>
      <inkml:timestamp xml:id="ts0" timeString="2013-03-14T18:51:26.5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3-14T01:32:19.1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997F99D-41BF-45AB-964E-5D655FF85601}" emma:medium="tactile" emma:mode="ink">
          <msink:context xmlns:msink="http://schemas.microsoft.com/ink/2010/main" type="writingRegion" rotatedBoundingBox="21123,11704 21192,11704 21192,11758 21123,11758"/>
        </emma:interpretation>
      </emma:emma>
    </inkml:annotationXML>
    <inkml:traceGroup>
      <inkml:annotationXML>
        <emma:emma xmlns:emma="http://www.w3.org/2003/04/emma" version="1.0">
          <emma:interpretation id="{7EDF7245-BFFD-40EA-9DB8-3D73F1950823}" emma:medium="tactile" emma:mode="ink">
            <msink:context xmlns:msink="http://schemas.microsoft.com/ink/2010/main" type="paragraph" rotatedBoundingBox="21123,11704 21192,11704 21192,11758 21123,117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16F0AD-145E-4828-BAF0-5C88CA3A85FA}" emma:medium="tactile" emma:mode="ink">
              <msink:context xmlns:msink="http://schemas.microsoft.com/ink/2010/main" type="line" rotatedBoundingBox="21123,11704 21192,11704 21192,11758 21123,11758"/>
            </emma:interpretation>
          </emma:emma>
        </inkml:annotationXML>
        <inkml:traceGroup>
          <inkml:annotationXML>
            <emma:emma xmlns:emma="http://www.w3.org/2003/04/emma" version="1.0">
              <emma:interpretation id="{7267936E-0315-433C-8151-6A99E298416B}" emma:medium="tactile" emma:mode="ink">
                <msink:context xmlns:msink="http://schemas.microsoft.com/ink/2010/main" type="inkWord" rotatedBoundingBox="21123,11704 21192,11704 21192,11758 21123,11758"/>
              </emma:interpretation>
              <emma:one-of disjunction-type="recognition" id="oneOf0">
                <emma:interpretation id="interp0" emma:lang="en-US" emma:confidence="1">
                  <emma:literal>7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'</emma:literal>
                </emma:interpretation>
                <emma:interpretation id="interp3" emma:lang="en-US" emma:confidence="0">
                  <emma:literal>&gt;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0-1 34,'37'8'100,"-19"-8"-5,-4 10-1,-14-10-59,-1 20-52,1-20-37,-9 16-39,9-16-1,0 0-5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3-14T00:54:11.8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398133B-CF0F-41E8-80B8-6D2788A21A5A}" emma:medium="tactile" emma:mode="ink">
          <msink:context xmlns:msink="http://schemas.microsoft.com/ink/2010/main" type="inkDrawing"/>
        </emma:interpretation>
      </emma:emma>
    </inkml:annotationXML>
    <inkml:trace contextRef="#ctx0" brushRef="#br0">95-2871 1,'0'0'1,"0"0"0,0 0-1,0 0 0,0 0 2,0 0-2,0 0 3,0 0 1,0 0-2,0 0 5,0 0-1,0 0 1,0 0-2,0 0 1,0 0-4,0 0 2,-19 2-2,19-2-1,0 0-1,0 0 0,0 0 1,0 0-2,0 0 2,0 0-2,0 0 2,0 0-4,0 0 0,0 0-2,0 0-1,0 0-1,0 0 0,0 0 0,0 0-1,0 0 4,0 0 0,0 0 4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3-14T00:54:11.8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95-2871 1,'0'0'1,"0"0"0,0 0-1,0 0 0,0 0 2,0 0-2,0 0 3,0 0 1,0 0-2,0 0 5,0 0-1,0 0 1,0 0-2,0 0 1,0 0-4,0 0 2,-19 2-2,19-2-1,0 0-1,0 0 0,0 0 1,0 0-2,0 0 2,0 0-2,0 0 2,0 0-4,0 0 0,0 0-2,0 0-1,0 0-1,0 0 0,0 0 0,0 0-1,0 0 4,0 0 0,0 0 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3-14T00:54:11.8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95-2871 1,'0'0'1,"0"0"0,0 0-1,0 0 0,0 0 2,0 0-2,0 0 3,0 0 1,0 0-2,0 0 5,0 0-1,0 0 1,0 0-2,0 0 1,0 0-4,0 0 2,-19 2-2,19-2-1,0 0-1,0 0 0,0 0 1,0 0-2,0 0 2,0 0-2,0 0 2,0 0-4,0 0 0,0 0-2,0 0-1,0 0-1,0 0 0,0 0 0,0 0-1,0 0 4,0 0 0,0 0 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3-14T00:54:11.8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95-2871 1,'0'0'1,"0"0"0,0 0-1,0 0 0,0 0 2,0 0-2,0 0 3,0 0 1,0 0-2,0 0 5,0 0-1,0 0 1,0 0-2,0 0 1,0 0-4,0 0 2,-19 2-2,19-2-1,0 0-1,0 0 0,0 0 1,0 0-2,0 0 2,0 0-2,0 0 2,0 0-4,0 0 0,0 0-2,0 0-1,0 0-1,0 0 0,0 0 0,0 0-1,0 0 4,0 0 0,0 0 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3-14T00:54:11.8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95-2871 1,'0'0'1,"0"0"0,0 0-1,0 0 0,0 0 2,0 0-2,0 0 3,0 0 1,0 0-2,0 0 5,0 0-1,0 0 1,0 0-2,0 0 1,0 0-4,0 0 2,-19 2-2,19-2-1,0 0-1,0 0 0,0 0 1,0 0-2,0 0 2,0 0-2,0 0 2,0 0-4,0 0 0,0 0-2,0 0-1,0 0-1,0 0 0,0 0 0,0 0-1,0 0 4,0 0 0,0 0 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83.47826" units="1/cm"/>
          <inkml:channelProperty channel="Y" name="resolution" value="83.07692" units="1/cm"/>
        </inkml:channelProperties>
      </inkml:inkSource>
      <inkml:timestamp xml:id="ts0" timeString="2013-03-14T18:51:25.4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83.47826" units="1/cm"/>
          <inkml:channelProperty channel="Y" name="resolution" value="83.07692" units="1/cm"/>
        </inkml:channelProperties>
      </inkml:inkSource>
      <inkml:timestamp xml:id="ts0" timeString="2013-03-14T18:51:26.5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83.47826" units="1/cm"/>
          <inkml:channelProperty channel="Y" name="resolution" value="83.07692" units="1/cm"/>
        </inkml:channelProperties>
      </inkml:inkSource>
      <inkml:timestamp xml:id="ts0" timeString="2013-03-14T18:51:25.4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83.47826" units="1/cm"/>
          <inkml:channelProperty channel="Y" name="resolution" value="83.07692" units="1/cm"/>
        </inkml:channelProperties>
      </inkml:inkSource>
      <inkml:timestamp xml:id="ts0" timeString="2013-03-14T18:51:26.54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3-14T00:54:11.8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B2C3EA6-C1CB-4C6F-B0EB-B8C586B08AAA}" emma:medium="tactile" emma:mode="ink">
          <msink:context xmlns:msink="http://schemas.microsoft.com/ink/2010/main" type="writingRegion" rotatedBoundingBox="11499,12249 11518,12249 11518,12265 11499,12265"/>
        </emma:interpretation>
      </emma:emma>
    </inkml:annotationXML>
    <inkml:traceGroup>
      <inkml:annotationXML>
        <emma:emma xmlns:emma="http://www.w3.org/2003/04/emma" version="1.0">
          <emma:interpretation id="{5F4FB26F-EA85-411C-846B-90810F5E9BCC}" emma:medium="tactile" emma:mode="ink">
            <msink:context xmlns:msink="http://schemas.microsoft.com/ink/2010/main" type="paragraph" rotatedBoundingBox="11499,12249 11518,12249 11518,12265 11499,122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983B47-E6BA-40B2-8F7A-DA718253C0C4}" emma:medium="tactile" emma:mode="ink">
              <msink:context xmlns:msink="http://schemas.microsoft.com/ink/2010/main" type="line" rotatedBoundingBox="11499,12249 11518,12249 11518,12265 11499,12265"/>
            </emma:interpretation>
          </emma:emma>
        </inkml:annotationXML>
        <inkml:traceGroup>
          <inkml:annotationXML>
            <emma:emma xmlns:emma="http://www.w3.org/2003/04/emma" version="1.0">
              <emma:interpretation id="{2BEB99C4-27D3-410F-BBFB-0EB0E52CBABD}" emma:medium="tactile" emma:mode="ink">
                <msink:context xmlns:msink="http://schemas.microsoft.com/ink/2010/main" type="inkWord" rotatedBoundingBox="11499,12249 11518,12249 11518,12265 11499,12265"/>
              </emma:interpretation>
              <emma:one-of disjunction-type="recognition" id="oneOf0">
                <emma:interpretation id="interp0" emma:lang="en-US" emma:confidence="0">
                  <emma:literal>_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(</emma:literal>
                </emma:interpretation>
              </emma:one-of>
            </emma:emma>
          </inkml:annotationXML>
          <inkml:trace contextRef="#ctx0" brushRef="#br0">95-2871 1,'0'0'1,"0"0"0,0 0-1,0 0 0,0 0 2,0 0-2,0 0 3,0 0 1,0 0-2,0 0 5,0 0-1,0 0 1,0 0-2,0 0 1,0 0-4,0 0 2,-19 2-2,19-2-1,0 0-1,0 0 0,0 0 1,0 0-2,0 0 2,0 0-2,0 0 2,0 0-4,0 0 0,0 0-2,0 0-1,0 0-1,0 0 0,0 0 0,0 0-1,0 0 4,0 0 0,0 0 4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3-14T00:54:11.840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95-2871 1,'0'0'1,"0"0"0,0 0-1,0 0 0,0 0 2,0 0-2,0 0 3,0 0 1,0 0-2,0 0 5,0 0-1,0 0 1,0 0-2,0 0 1,0 0-4,0 0 2,-19 2-2,19-2-1,0 0-1,0 0 0,0 0 1,0 0-2,0 0 2,0 0-2,0 0 2,0 0-4,0 0 0,0 0-2,0 0-1,0 0-1,0 0 0,0 0 0,0 0-1,0 0 4,0 0 0,0 0 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3-14T01:03:06.53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51A08FA0-9B04-4BC8-AEE0-BE4A8ADCFEBC}" emma:medium="tactile" emma:mode="ink">
          <msink:context xmlns:msink="http://schemas.microsoft.com/ink/2010/main" type="writingRegion" rotatedBoundingBox="602,6617 22802,5923 22927,9940 727,10635"/>
        </emma:interpretation>
      </emma:emma>
    </inkml:annotationXML>
    <inkml:traceGroup>
      <inkml:annotationXML>
        <emma:emma xmlns:emma="http://www.w3.org/2003/04/emma" version="1.0">
          <emma:interpretation id="{09048ECB-C227-41AC-B3E3-ED7DF07D86EA}" emma:medium="tactile" emma:mode="ink">
            <msink:context xmlns:msink="http://schemas.microsoft.com/ink/2010/main" type="paragraph" rotatedBoundingBox="602,6617 22802,5923 22927,9940 727,106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CD15DE-8F65-4775-B795-4F89A69EECE9}" emma:medium="tactile" emma:mode="ink">
              <msink:context xmlns:msink="http://schemas.microsoft.com/ink/2010/main" type="line" rotatedBoundingBox="602,6617 22802,5923 22927,9940 727,10635"/>
            </emma:interpretation>
          </emma:emma>
        </inkml:annotationXML>
        <inkml:traceGroup>
          <inkml:annotationXML>
            <emma:emma xmlns:emma="http://www.w3.org/2003/04/emma" version="1.0">
              <emma:interpretation id="{AA861613-3E09-4F48-8E34-DCD44D40B75B}" emma:medium="tactile" emma:mode="ink">
                <msink:context xmlns:msink="http://schemas.microsoft.com/ink/2010/main" type="inkWord" rotatedBoundingBox="17145,6100 22802,5923 22926,9892 17270,10069"/>
              </emma:interpretation>
              <emma:one-of disjunction-type="recognition" id="oneOf0">
                <emma:interpretation id="interp0" emma:lang="en-US" emma:confidence="0">
                  <emma:literal>Faintish.]</emma:literal>
                </emma:interpretation>
                <emma:interpretation id="interp1" emma:lang="en-US" emma:confidence="0">
                  <emma:literal>lintier??]</emma:literal>
                </emma:interpretation>
                <emma:interpretation id="interp2" emma:lang="en-US" emma:confidence="0">
                  <emma:literal>insignia??]</emma:literal>
                </emma:interpretation>
                <emma:interpretation id="interp3" emma:lang="en-US" emma:confidence="0">
                  <emma:literal>Anionic?]</emma:literal>
                </emma:interpretation>
                <emma:interpretation id="interp4" emma:lang="en-US" emma:confidence="0">
                  <emma:literal>Triantis??]</emma:literal>
                </emma:interpretation>
              </emma:one-of>
            </emma:emma>
          </inkml:annotationXML>
          <inkml:trace contextRef="#ctx0" brushRef="#br0">10642 4099 96,'23'15'92,"-23"-15"-13,19-6-18,-19 6-103,10-21-49,-10 21-6,19-25 0</inkml:trace>
          <inkml:trace contextRef="#ctx0" brushRef="#br0" timeOffset="-9087.1375">6936 3044 58,'0'0'81,"10"35"-18,-10-35-21,0 0-95,23-4-40,-23 4 4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DDE85-8248-4487-97A6-1D7C5116F8F3}" type="datetimeFigureOut">
              <a:rPr lang="en-US" smtClean="0"/>
              <a:t>3/16/2013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0E246-E7F4-42D0-AF7D-C51A3B4552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59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0E246-E7F4-42D0-AF7D-C51A3B4552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66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0E246-E7F4-42D0-AF7D-C51A3B4552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97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Come back ere and make </a:t>
            </a:r>
            <a:r>
              <a:rPr lang="en-US" dirty="0" err="1" smtClean="0"/>
              <a:t>grapic</a:t>
            </a:r>
            <a:r>
              <a:rPr lang="en-US" baseline="0" dirty="0" smtClean="0"/>
              <a:t> better!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0E246-E7F4-42D0-AF7D-C51A3B45520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343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Similarity</a:t>
            </a:r>
            <a:r>
              <a:rPr lang="en-US" dirty="0" smtClean="0"/>
              <a:t> affects recollection discrimination and biases all items to feel familiar (Verde, 2004)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0E246-E7F4-42D0-AF7D-C51A3B45520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035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Other research</a:t>
            </a:r>
          </a:p>
          <a:p>
            <a:pPr marL="0" indent="0">
              <a:buNone/>
            </a:pPr>
            <a:r>
              <a:rPr lang="en-US" dirty="0" smtClean="0"/>
              <a:t>Similarity is another source of forgetting that reduces recollection-based discrimination in a different way than mental effort does</a:t>
            </a:r>
          </a:p>
          <a:p>
            <a:pPr marL="0" indent="0">
              <a:buNone/>
            </a:pPr>
            <a:r>
              <a:rPr lang="en-US" dirty="0" smtClean="0"/>
              <a:t>When people are unaware of differences between similar stimuli, their recollection-based discrimination is unaffected</a:t>
            </a:r>
          </a:p>
          <a:p>
            <a:pPr marL="0" indent="0">
              <a:buNone/>
            </a:pPr>
            <a:r>
              <a:rPr lang="en-US" dirty="0" smtClean="0"/>
              <a:t>As people learn about more similar things, everything starts to seem familiar!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addition, making the learning of new information less similar to old information should decrease chances of errors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0E246-E7F4-42D0-AF7D-C51A3B455206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019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1D380-A1D8-4D85-88CD-52721C695DE4}" type="datetimeFigureOut">
              <a:rPr lang="en-US" smtClean="0"/>
              <a:t>3/16/2013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B8E56-A3AF-445D-9137-F53951691F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27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1D380-A1D8-4D85-88CD-52721C695DE4}" type="datetimeFigureOut">
              <a:rPr lang="en-US" smtClean="0"/>
              <a:t>3/16/2013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B8E56-A3AF-445D-9137-F53951691F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497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1D380-A1D8-4D85-88CD-52721C695DE4}" type="datetimeFigureOut">
              <a:rPr lang="en-US" smtClean="0"/>
              <a:t>3/16/2013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B8E56-A3AF-445D-9137-F53951691F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22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0B1D380-A1D8-4D85-88CD-52721C695DE4}" type="datetimeFigureOut">
              <a:rPr lang="en-US" smtClean="0"/>
              <a:pPr/>
              <a:t>3/16/2013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92B8E56-A3AF-445D-9137-F53951691F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79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1D380-A1D8-4D85-88CD-52721C695DE4}" type="datetimeFigureOut">
              <a:rPr lang="en-US" smtClean="0"/>
              <a:t>3/16/2013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B8E56-A3AF-445D-9137-F53951691F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67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1D380-A1D8-4D85-88CD-52721C695DE4}" type="datetimeFigureOut">
              <a:rPr lang="en-US" smtClean="0"/>
              <a:t>3/16/2013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B8E56-A3AF-445D-9137-F53951691F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87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1D380-A1D8-4D85-88CD-52721C695DE4}" type="datetimeFigureOut">
              <a:rPr lang="en-US" smtClean="0"/>
              <a:t>3/16/2013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B8E56-A3AF-445D-9137-F53951691F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516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1D380-A1D8-4D85-88CD-52721C695DE4}" type="datetimeFigureOut">
              <a:rPr lang="en-US" smtClean="0"/>
              <a:t>3/16/2013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B8E56-A3AF-445D-9137-F53951691F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768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1D380-A1D8-4D85-88CD-52721C695DE4}" type="datetimeFigureOut">
              <a:rPr lang="en-US" smtClean="0"/>
              <a:t>3/16/2013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B8E56-A3AF-445D-9137-F53951691F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5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1D380-A1D8-4D85-88CD-52721C695DE4}" type="datetimeFigureOut">
              <a:rPr lang="en-US" smtClean="0"/>
              <a:t>3/16/2013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B8E56-A3AF-445D-9137-F53951691F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43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1D380-A1D8-4D85-88CD-52721C695DE4}" type="datetimeFigureOut">
              <a:rPr lang="en-US" smtClean="0"/>
              <a:t>3/16/2013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B8E56-A3AF-445D-9137-F53951691F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72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0B1D380-A1D8-4D85-88CD-52721C695DE4}" type="datetimeFigureOut">
              <a:rPr lang="en-US" smtClean="0"/>
              <a:t>3/16/2013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C92B8E56-A3AF-445D-9137-F53951691F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144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customXml" Target="../ink/ink2.xml"/><Relationship Id="rId4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customXml" Target="../ink/ink4.xml"/><Relationship Id="rId4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customXml" Target="../ink/ink6.xml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17" Type="http://schemas.openxmlformats.org/officeDocument/2006/relationships/image" Target="../media/image84.em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93.emf"/><Relationship Id="rId3" Type="http://schemas.openxmlformats.org/officeDocument/2006/relationships/image" Target="../media/image76.emf"/><Relationship Id="rId7" Type="http://schemas.openxmlformats.org/officeDocument/2006/relationships/image" Target="../media/image9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7.emf"/><Relationship Id="rId10" Type="http://schemas.openxmlformats.org/officeDocument/2006/relationships/customXml" Target="../ink/ink13.xml"/><Relationship Id="rId4" Type="http://schemas.openxmlformats.org/officeDocument/2006/relationships/customXml" Target="../ink/ink11.xml"/><Relationship Id="rId9" Type="http://schemas.openxmlformats.org/officeDocument/2006/relationships/image" Target="../media/image91.emf"/><Relationship Id="rId14" Type="http://schemas.openxmlformats.org/officeDocument/2006/relationships/customXml" Target="../ink/ink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2" Type="http://schemas.openxmlformats.org/officeDocument/2006/relationships/customXml" Target="../ink/ink18.xml"/><Relationship Id="rId47" Type="http://schemas.openxmlformats.org/officeDocument/2006/relationships/image" Target="../media/image20.emf"/><Relationship Id="rId46" Type="http://schemas.openxmlformats.org/officeDocument/2006/relationships/customXml" Target="../ink/ink20.xml"/><Relationship Id="rId2" Type="http://schemas.openxmlformats.org/officeDocument/2006/relationships/customXml" Target="../ink/ink16.xml"/><Relationship Id="rId41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45" Type="http://schemas.openxmlformats.org/officeDocument/2006/relationships/image" Target="../media/image19.emf"/><Relationship Id="rId44" Type="http://schemas.openxmlformats.org/officeDocument/2006/relationships/customXml" Target="../ink/ink19.xml"/><Relationship Id="rId4" Type="http://schemas.openxmlformats.org/officeDocument/2006/relationships/customXml" Target="../ink/ink17.xml"/><Relationship Id="rId43" Type="http://schemas.openxmlformats.org/officeDocument/2006/relationships/image" Target="../media/image11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092" y="1122363"/>
            <a:ext cx="8783072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Retroactive interference in recognition memory</a:t>
            </a:r>
            <a:br>
              <a:rPr lang="en-US" dirty="0" smtClean="0"/>
            </a:br>
            <a:r>
              <a:rPr lang="en-US" sz="4000" dirty="0" smtClean="0"/>
              <a:t>The roles of mental effort and consolidation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Caleb J. Picker</a:t>
            </a:r>
          </a:p>
          <a:p>
            <a:r>
              <a:rPr lang="en-US" dirty="0" smtClean="0"/>
              <a:t>Psychology Department</a:t>
            </a:r>
          </a:p>
          <a:p>
            <a:r>
              <a:rPr lang="en-US" dirty="0" smtClean="0"/>
              <a:t>University of Nevada, Las Vegas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21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Did you see these </a:t>
            </a:r>
            <a:r>
              <a:rPr lang="en-US" dirty="0"/>
              <a:t>paired </a:t>
            </a:r>
            <a:r>
              <a:rPr lang="en-US" dirty="0" smtClean="0"/>
              <a:t>together?</a:t>
            </a:r>
            <a:endParaRPr lang="en-US" dirty="0"/>
          </a:p>
        </p:txBody>
      </p:sp>
      <p:pic>
        <p:nvPicPr>
          <p:cNvPr id="5" name="Picture 2" descr="http://images.sodahead.com/polls/001221027/duck_radio_answer_3_xlarg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9268" y="2081403"/>
            <a:ext cx="333375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018" y="1658648"/>
            <a:ext cx="4352925" cy="3265170"/>
          </a:xfrm>
        </p:spPr>
      </p:pic>
    </p:spTree>
    <p:extLst>
      <p:ext uri="{BB962C8B-B14F-4D97-AF65-F5344CB8AC3E}">
        <p14:creationId xmlns:p14="http://schemas.microsoft.com/office/powerpoint/2010/main" val="14252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Familiarity and recollection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10305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You probably felt </a:t>
            </a:r>
            <a:r>
              <a:rPr lang="en-US" dirty="0"/>
              <a:t>that </a:t>
            </a:r>
            <a:r>
              <a:rPr lang="en-US" dirty="0" smtClean="0"/>
              <a:t>older items were more </a:t>
            </a:r>
            <a:r>
              <a:rPr lang="en-US" dirty="0"/>
              <a:t>familiar </a:t>
            </a:r>
            <a:r>
              <a:rPr lang="en-US" dirty="0" smtClean="0"/>
              <a:t>than newer items (</a:t>
            </a:r>
            <a:r>
              <a:rPr lang="en-US" b="1" dirty="0" smtClean="0"/>
              <a:t>familiarity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You probably recollected the ‘rubber duck’s’ bounce entrance </a:t>
            </a:r>
            <a:r>
              <a:rPr lang="en-US" dirty="0" smtClean="0"/>
              <a:t>(</a:t>
            </a:r>
            <a:r>
              <a:rPr lang="en-US" b="1" dirty="0" smtClean="0"/>
              <a:t>recollection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Even </a:t>
            </a:r>
            <a:r>
              <a:rPr lang="en-US" dirty="0" smtClean="0"/>
              <a:t>though you saw the ‘duck’ and ‘mouse’ before, you had to use </a:t>
            </a:r>
            <a:r>
              <a:rPr lang="en-US" b="1" dirty="0" smtClean="0"/>
              <a:t>recollection</a:t>
            </a:r>
            <a:r>
              <a:rPr lang="en-US" dirty="0" smtClean="0"/>
              <a:t> to answer whether they were associated before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70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Forgetting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10600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If I tested you a year from now, what would cause you to forget the rubber duck, President Obama, and other information contained in </a:t>
            </a:r>
            <a:r>
              <a:rPr lang="en-US" dirty="0"/>
              <a:t>this </a:t>
            </a:r>
            <a:r>
              <a:rPr lang="en-US" dirty="0" smtClean="0"/>
              <a:t>lecture?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0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Recollection and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familiarity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Mental </a:t>
            </a:r>
            <a:r>
              <a:rPr lang="en-US" dirty="0">
                <a:solidFill>
                  <a:schemeClr val="tx1"/>
                </a:solidFill>
              </a:rPr>
              <a:t>effort and </a:t>
            </a:r>
            <a:r>
              <a:rPr lang="en-US" dirty="0" smtClean="0">
                <a:solidFill>
                  <a:schemeClr val="tx1"/>
                </a:solidFill>
              </a:rPr>
              <a:t>consolidation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&amp; Predicted results</a:t>
            </a:r>
          </a:p>
        </p:txBody>
      </p:sp>
    </p:spTree>
    <p:extLst>
      <p:ext uri="{BB962C8B-B14F-4D97-AF65-F5344CB8AC3E}">
        <p14:creationId xmlns:p14="http://schemas.microsoft.com/office/powerpoint/2010/main" val="148841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Forgetting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664602"/>
            <a:ext cx="7315200" cy="87325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Forgetting</a:t>
            </a:r>
            <a:r>
              <a:rPr lang="en-US" dirty="0" smtClean="0"/>
              <a:t> is the loss of once-retrievable information </a:t>
            </a:r>
            <a:r>
              <a:rPr lang="en-US" sz="1400" dirty="0" smtClean="0"/>
              <a:t>(Wixted, 2010)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0386646" y="6369538"/>
            <a:ext cx="1570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Weiten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(2008)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583" y="1572120"/>
            <a:ext cx="7338509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8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Consolidation and retroactive interference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Rate of forgetting slows down over time, suggesting information in memory is somehow strengthened (</a:t>
            </a:r>
            <a:r>
              <a:rPr lang="en-US" b="1" dirty="0" smtClean="0"/>
              <a:t>consolidation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Previously learned information is forgotten because of learning new information (</a:t>
            </a:r>
            <a:r>
              <a:rPr lang="en-US" b="1" dirty="0" smtClean="0"/>
              <a:t>retroactive interference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Retroactive interference (RI) is greatest </a:t>
            </a:r>
            <a:r>
              <a:rPr lang="en-US" dirty="0"/>
              <a:t>when </a:t>
            </a:r>
            <a:r>
              <a:rPr lang="en-US" dirty="0" smtClean="0"/>
              <a:t>there </a:t>
            </a:r>
            <a:r>
              <a:rPr lang="en-US" dirty="0"/>
              <a:t>has </a:t>
            </a:r>
            <a:r>
              <a:rPr lang="en-US" dirty="0" smtClean="0"/>
              <a:t>been less time for consolidation</a:t>
            </a:r>
          </a:p>
        </p:txBody>
      </p:sp>
    </p:spTree>
    <p:extLst>
      <p:ext uri="{BB962C8B-B14F-4D97-AF65-F5344CB8AC3E}">
        <p14:creationId xmlns:p14="http://schemas.microsoft.com/office/powerpoint/2010/main" val="216555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Retroactive interference example experiment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51"/>
          <a:stretch/>
        </p:blipFill>
        <p:spPr>
          <a:xfrm>
            <a:off x="3880930" y="2169985"/>
            <a:ext cx="2037732" cy="2508504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692347" y="3420382"/>
              <a:ext cx="36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80467" y="3408502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8285907" y="3465742"/>
              <a:ext cx="36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74027" y="3453862"/>
                <a:ext cx="24120" cy="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798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Retroactive interference example experiment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18"/>
          <a:stretch/>
        </p:blipFill>
        <p:spPr>
          <a:xfrm>
            <a:off x="3880930" y="2169985"/>
            <a:ext cx="4963812" cy="2508504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692347" y="3420382"/>
              <a:ext cx="36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80467" y="3408502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8285907" y="3465742"/>
              <a:ext cx="36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74027" y="3453862"/>
                <a:ext cx="24120" cy="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480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Retroactive interference example experiment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/>
          <a:stretch/>
        </p:blipFill>
        <p:spPr>
          <a:xfrm>
            <a:off x="3880929" y="2169985"/>
            <a:ext cx="7291375" cy="2508504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692347" y="3420382"/>
              <a:ext cx="36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80467" y="3408502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8285907" y="3465742"/>
              <a:ext cx="36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74027" y="3453862"/>
                <a:ext cx="24120" cy="241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8974317" y="4678489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Is this intact or rearranged?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U-Turn Arrow 3"/>
          <p:cNvSpPr/>
          <p:nvPr/>
        </p:nvSpPr>
        <p:spPr>
          <a:xfrm rot="10800000">
            <a:off x="4253845" y="4678489"/>
            <a:ext cx="3667027" cy="1645210"/>
          </a:xfrm>
          <a:prstGeom prst="uturnArrow">
            <a:avLst>
              <a:gd name="adj1" fmla="val 18697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67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Mental effort and similarity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13"/>
          <a:stretch/>
        </p:blipFill>
        <p:spPr>
          <a:xfrm>
            <a:off x="3899336" y="769331"/>
            <a:ext cx="7254003" cy="1200786"/>
          </a:xfrm>
        </p:spPr>
      </p:pic>
      <p:sp>
        <p:nvSpPr>
          <p:cNvPr id="6" name="TextBox 5"/>
          <p:cNvSpPr txBox="1"/>
          <p:nvPr/>
        </p:nvSpPr>
        <p:spPr>
          <a:xfrm>
            <a:off x="8096596" y="6344672"/>
            <a:ext cx="4372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Adapted from Dewar, Cowan, &amp; Della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Sala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(2007)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08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Recollection and familiarity</a:t>
            </a:r>
          </a:p>
          <a:p>
            <a:pPr marL="0" indent="0">
              <a:buNone/>
            </a:pPr>
            <a:r>
              <a:rPr lang="en-US" dirty="0" smtClean="0"/>
              <a:t>Mental effort and consolidation</a:t>
            </a:r>
          </a:p>
          <a:p>
            <a:pPr marL="0" indent="0">
              <a:buNone/>
            </a:pPr>
            <a:r>
              <a:rPr lang="en-US" dirty="0" smtClean="0"/>
              <a:t>Experiment &amp; Predicted results</a:t>
            </a:r>
          </a:p>
        </p:txBody>
      </p:sp>
    </p:spTree>
    <p:extLst>
      <p:ext uri="{BB962C8B-B14F-4D97-AF65-F5344CB8AC3E}">
        <p14:creationId xmlns:p14="http://schemas.microsoft.com/office/powerpoint/2010/main" val="30783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Mental effort and similarity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39"/>
          <a:stretch/>
        </p:blipFill>
        <p:spPr>
          <a:xfrm>
            <a:off x="3899336" y="769330"/>
            <a:ext cx="7254003" cy="2289753"/>
          </a:xfrm>
        </p:spPr>
      </p:pic>
      <p:sp>
        <p:nvSpPr>
          <p:cNvPr id="6" name="TextBox 5"/>
          <p:cNvSpPr txBox="1"/>
          <p:nvPr/>
        </p:nvSpPr>
        <p:spPr>
          <a:xfrm>
            <a:off x="8096596" y="6344672"/>
            <a:ext cx="4372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Adapted from Dewar, Cowan, &amp; Della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Sala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(2007)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36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Mental effort and similarity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18"/>
          <a:stretch/>
        </p:blipFill>
        <p:spPr>
          <a:xfrm>
            <a:off x="3899336" y="769330"/>
            <a:ext cx="7254003" cy="5309737"/>
          </a:xfrm>
        </p:spPr>
      </p:pic>
      <p:sp>
        <p:nvSpPr>
          <p:cNvPr id="6" name="TextBox 5"/>
          <p:cNvSpPr txBox="1"/>
          <p:nvPr/>
        </p:nvSpPr>
        <p:spPr>
          <a:xfrm>
            <a:off x="8096596" y="6344672"/>
            <a:ext cx="4372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Adapted from Dewar, Cowan, &amp; Della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Sala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(2007)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16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Skaggs-Robinson hypothesis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46225" y="6182963"/>
            <a:ext cx="2867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Reproduced from Skaggs (1925)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913" y="863600"/>
            <a:ext cx="6958850" cy="5121275"/>
          </a:xfrm>
        </p:spPr>
      </p:pic>
    </p:spTree>
    <p:extLst>
      <p:ext uri="{BB962C8B-B14F-4D97-AF65-F5344CB8AC3E}">
        <p14:creationId xmlns:p14="http://schemas.microsoft.com/office/powerpoint/2010/main" val="378621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Mental effort and </a:t>
            </a:r>
            <a:r>
              <a:rPr lang="en-US" dirty="0" smtClean="0"/>
              <a:t>recollection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Mental effort </a:t>
            </a:r>
            <a:r>
              <a:rPr lang="en-US" dirty="0" smtClean="0"/>
              <a:t>may affect consolidation processes </a:t>
            </a:r>
            <a:r>
              <a:rPr lang="en-US" sz="1400" dirty="0" smtClean="0"/>
              <a:t>(Wixted, 2004; 2005; 2010)</a:t>
            </a:r>
            <a:r>
              <a:rPr lang="en-US" dirty="0" smtClean="0"/>
              <a:t> crucial for recollection</a:t>
            </a:r>
          </a:p>
          <a:p>
            <a:pPr marL="0" indent="0">
              <a:buNone/>
            </a:pPr>
            <a:r>
              <a:rPr lang="en-US" dirty="0" smtClean="0"/>
              <a:t>	- Sleep enhances recollection-dependent source 	recognition memory but not familiarity-dependent item 	recognition memory </a:t>
            </a:r>
            <a:r>
              <a:rPr lang="en-US" sz="1400" dirty="0" smtClean="0"/>
              <a:t>(van der elm … , 2011)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dirty="0" smtClean="0"/>
              <a:t>- Blocking new learning </a:t>
            </a:r>
            <a:r>
              <a:rPr lang="en-US" dirty="0"/>
              <a:t>with </a:t>
            </a:r>
            <a:r>
              <a:rPr lang="en-US" dirty="0" smtClean="0"/>
              <a:t>a drug enhances memory 	for old information </a:t>
            </a:r>
            <a:r>
              <a:rPr lang="en-US" sz="1400" dirty="0" smtClean="0"/>
              <a:t>(</a:t>
            </a:r>
            <a:r>
              <a:rPr lang="en-US" sz="1400" dirty="0" err="1" smtClean="0"/>
              <a:t>Reder</a:t>
            </a:r>
            <a:r>
              <a:rPr lang="en-US" sz="1400" dirty="0" smtClean="0"/>
              <a:t> </a:t>
            </a:r>
            <a:r>
              <a:rPr lang="en-US" sz="1400" i="1" dirty="0" smtClean="0"/>
              <a:t>et al</a:t>
            </a:r>
            <a:r>
              <a:rPr lang="en-US" sz="1400" dirty="0" smtClean="0"/>
              <a:t>., 2007)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77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Recollection and familiarity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Mental effort and consolidation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Experiment &amp; Predicted results</a:t>
            </a:r>
          </a:p>
        </p:txBody>
      </p:sp>
    </p:spTree>
    <p:extLst>
      <p:ext uri="{BB962C8B-B14F-4D97-AF65-F5344CB8AC3E}">
        <p14:creationId xmlns:p14="http://schemas.microsoft.com/office/powerpoint/2010/main" val="375577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Research questions</a:t>
            </a:r>
          </a:p>
          <a:p>
            <a:pPr marL="0" indent="0">
              <a:buNone/>
            </a:pPr>
            <a:r>
              <a:rPr lang="en-US" dirty="0" smtClean="0"/>
              <a:t>Does mental effort cause forgetting?</a:t>
            </a:r>
          </a:p>
          <a:p>
            <a:pPr marL="0" indent="0">
              <a:buNone/>
            </a:pPr>
            <a:r>
              <a:rPr lang="en-US" dirty="0" smtClean="0"/>
              <a:t>Does decreasing the amount of time for consolidation cause more forgetting?</a:t>
            </a:r>
          </a:p>
        </p:txBody>
      </p:sp>
    </p:spTree>
    <p:extLst>
      <p:ext uri="{BB962C8B-B14F-4D97-AF65-F5344CB8AC3E}">
        <p14:creationId xmlns:p14="http://schemas.microsoft.com/office/powerpoint/2010/main" val="247805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 smtClean="0"/>
              <a:t> </a:t>
            </a:r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75687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Create graphic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3"/>
          <a:stretch/>
        </p:blipFill>
        <p:spPr>
          <a:xfrm>
            <a:off x="3490930" y="780288"/>
            <a:ext cx="3034561" cy="528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 smtClean="0"/>
              <a:t> </a:t>
            </a:r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75687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Create graphic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12"/>
          <a:stretch/>
        </p:blipFill>
        <p:spPr>
          <a:xfrm>
            <a:off x="3490930" y="780288"/>
            <a:ext cx="6060394" cy="528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 smtClean="0"/>
              <a:t> </a:t>
            </a:r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75687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Create graphic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530"/>
          <a:stretch/>
        </p:blipFill>
        <p:spPr>
          <a:xfrm>
            <a:off x="3490929" y="780288"/>
            <a:ext cx="8313143" cy="528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4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</a:t>
            </a:r>
            <a:r>
              <a:rPr lang="en-US" dirty="0" smtClean="0"/>
              <a:t>Main effect of mental effort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4135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Main effect of mental effort</a:t>
            </a:r>
            <a:r>
              <a:rPr lang="en-US" dirty="0" smtClean="0"/>
              <a:t>: If mental effort selectively affects recollection (but not familiarity), then more mental effort results in smaller recollection estimates.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733" y="2468879"/>
            <a:ext cx="7198822" cy="360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7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Recollection and </a:t>
            </a:r>
            <a:r>
              <a:rPr lang="en-US" dirty="0" smtClean="0"/>
              <a:t>familiarity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Mental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effort and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consolidation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&amp; Predicted results</a:t>
            </a:r>
          </a:p>
        </p:txBody>
      </p:sp>
    </p:spTree>
    <p:extLst>
      <p:ext uri="{BB962C8B-B14F-4D97-AF65-F5344CB8AC3E}">
        <p14:creationId xmlns:p14="http://schemas.microsoft.com/office/powerpoint/2010/main" val="319426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</a:t>
            </a:r>
            <a:r>
              <a:rPr lang="en-US" dirty="0" smtClean="0"/>
              <a:t>Main effect of time for consolidation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6795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Main effect of time for consolidation</a:t>
            </a:r>
            <a:r>
              <a:rPr lang="en-US" dirty="0"/>
              <a:t>: If interference is greater </a:t>
            </a:r>
            <a:r>
              <a:rPr lang="en-US" dirty="0" smtClean="0"/>
              <a:t>when presented </a:t>
            </a:r>
            <a:r>
              <a:rPr lang="en-US" dirty="0"/>
              <a:t>immediately after study </a:t>
            </a:r>
            <a:r>
              <a:rPr lang="en-US" dirty="0" smtClean="0"/>
              <a:t>t</a:t>
            </a:r>
            <a:r>
              <a:rPr lang="en-US" dirty="0"/>
              <a:t>h</a:t>
            </a:r>
            <a:r>
              <a:rPr lang="en-US" dirty="0" smtClean="0"/>
              <a:t>an </a:t>
            </a:r>
            <a:r>
              <a:rPr lang="en-US" dirty="0"/>
              <a:t>later, </a:t>
            </a:r>
            <a:r>
              <a:rPr lang="en-US" dirty="0" smtClean="0"/>
              <a:t>t</a:t>
            </a:r>
            <a:r>
              <a:rPr lang="en-US" dirty="0"/>
              <a:t>h</a:t>
            </a:r>
            <a:r>
              <a:rPr lang="en-US" dirty="0" smtClean="0"/>
              <a:t>en </a:t>
            </a:r>
            <a:r>
              <a:rPr lang="en-US" dirty="0"/>
              <a:t>recollection estimates </a:t>
            </a:r>
            <a:r>
              <a:rPr lang="en-US" dirty="0" smtClean="0"/>
              <a:t>should </a:t>
            </a:r>
            <a:r>
              <a:rPr lang="en-US" dirty="0"/>
              <a:t>be smaller in </a:t>
            </a:r>
            <a:r>
              <a:rPr lang="en-US" dirty="0" smtClean="0"/>
              <a:t>the </a:t>
            </a:r>
            <a:r>
              <a:rPr lang="en-US" dirty="0"/>
              <a:t>0 minute condition </a:t>
            </a:r>
            <a:r>
              <a:rPr lang="en-US" dirty="0" smtClean="0"/>
              <a:t>t</a:t>
            </a:r>
            <a:r>
              <a:rPr lang="en-US" dirty="0"/>
              <a:t>h</a:t>
            </a:r>
            <a:r>
              <a:rPr lang="en-US" dirty="0" smtClean="0"/>
              <a:t>an </a:t>
            </a:r>
            <a:r>
              <a:rPr lang="en-US" dirty="0"/>
              <a:t>in </a:t>
            </a:r>
            <a:r>
              <a:rPr lang="en-US" dirty="0" smtClean="0"/>
              <a:t>other conditions.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40" y="2543695"/>
            <a:ext cx="7196328" cy="351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6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</a:t>
            </a:r>
            <a:r>
              <a:rPr lang="en-US" dirty="0" smtClean="0"/>
              <a:t>Interaction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37201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Interaction between mental effort and time for consolidation</a:t>
            </a:r>
            <a:r>
              <a:rPr lang="en-US" dirty="0" smtClean="0"/>
              <a:t>: More mental effort and less time for consolidation results in smallest recollection estimates.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585" y="2236124"/>
            <a:ext cx="740656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5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</a:t>
            </a:r>
            <a:r>
              <a:rPr lang="en-US" dirty="0" smtClean="0"/>
              <a:t>Tentative discussion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obtained, these data would suggest </a:t>
            </a:r>
            <a:r>
              <a:rPr lang="en-US" dirty="0"/>
              <a:t>that </a:t>
            </a:r>
            <a:r>
              <a:rPr lang="en-US" dirty="0" smtClean="0"/>
              <a:t>mental effort disrupts consolidation of memories, whic</a:t>
            </a:r>
            <a:r>
              <a:rPr lang="en-US" dirty="0"/>
              <a:t>h</a:t>
            </a:r>
            <a:r>
              <a:rPr lang="en-US" dirty="0" smtClean="0"/>
              <a:t> can affect </a:t>
            </a:r>
            <a:r>
              <a:rPr lang="en-US" dirty="0"/>
              <a:t>the </a:t>
            </a:r>
            <a:r>
              <a:rPr lang="en-US" dirty="0" smtClean="0"/>
              <a:t>ability to recollect past information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139928" y="4414680"/>
              <a:ext cx="7200" cy="1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5968" y="4410720"/>
                <a:ext cx="1512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517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Other research questions</a:t>
            </a:r>
          </a:p>
          <a:p>
            <a:pPr marL="0" indent="0">
              <a:buNone/>
            </a:pPr>
            <a:r>
              <a:rPr lang="en-US" dirty="0"/>
              <a:t>How </a:t>
            </a:r>
            <a:r>
              <a:rPr lang="en-US" dirty="0" smtClean="0"/>
              <a:t>does similarity affect recollection and familiarity?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139928" y="4414680"/>
              <a:ext cx="7200" cy="1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5968" y="4410720"/>
                <a:ext cx="1512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355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2: Design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171" y="863600"/>
            <a:ext cx="7547956" cy="512127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7" name="Ink 266"/>
              <p14:cNvContentPartPr/>
              <p14:nvPr/>
            </p14:nvContentPartPr>
            <p14:xfrm>
              <a:off x="6451488" y="2856600"/>
              <a:ext cx="1360080" cy="38304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6448" y="2123280"/>
                <a:ext cx="8007480" cy="157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233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2: </a:t>
            </a:r>
            <a:r>
              <a:rPr lang="en-US" dirty="0"/>
              <a:t>H</a:t>
            </a:r>
            <a:r>
              <a:rPr lang="en-US" dirty="0" smtClean="0"/>
              <a:t>ypotheses for recollection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69268" y="785140"/>
            <a:ext cx="7315200" cy="55824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Associative recognition </a:t>
            </a:r>
            <a:r>
              <a:rPr lang="en-US" b="1" dirty="0"/>
              <a:t>with </a:t>
            </a:r>
            <a:r>
              <a:rPr lang="en-US" b="1" dirty="0" smtClean="0"/>
              <a:t>interference lures</a:t>
            </a:r>
          </a:p>
          <a:p>
            <a:pPr marL="0" indent="0">
              <a:buNone/>
            </a:pPr>
            <a:r>
              <a:rPr lang="en-US" dirty="0" smtClean="0"/>
              <a:t>If participants </a:t>
            </a:r>
            <a:r>
              <a:rPr lang="en-US" b="1" i="1" u="sng" dirty="0" smtClean="0"/>
              <a:t>are</a:t>
            </a:r>
            <a:r>
              <a:rPr lang="en-US" dirty="0" smtClean="0"/>
              <a:t> required to discriminate between studied and interference information at test, </a:t>
            </a:r>
            <a:r>
              <a:rPr lang="en-US" dirty="0"/>
              <a:t>then </a:t>
            </a:r>
            <a:r>
              <a:rPr lang="en-US" dirty="0" smtClean="0"/>
              <a:t>participants will </a:t>
            </a:r>
            <a:r>
              <a:rPr lang="en-US" dirty="0"/>
              <a:t>have </a:t>
            </a:r>
            <a:r>
              <a:rPr lang="en-US" dirty="0" smtClean="0"/>
              <a:t>particular difficulty </a:t>
            </a:r>
            <a:r>
              <a:rPr lang="en-US" dirty="0"/>
              <a:t>with </a:t>
            </a:r>
            <a:r>
              <a:rPr lang="en-US" dirty="0" smtClean="0"/>
              <a:t>hig</a:t>
            </a:r>
            <a:r>
              <a:rPr lang="en-US" dirty="0"/>
              <a:t>h</a:t>
            </a:r>
            <a:r>
              <a:rPr lang="en-US" dirty="0" smtClean="0"/>
              <a:t>ly similar lures, but probably not for repetitions. As similarity decreases, recollection at first decreases dramatically and then increases.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Pair recognition</a:t>
            </a:r>
          </a:p>
          <a:p>
            <a:pPr marL="0" indent="0">
              <a:buNone/>
            </a:pPr>
            <a:r>
              <a:rPr lang="en-US" dirty="0"/>
              <a:t>If participants </a:t>
            </a:r>
            <a:r>
              <a:rPr lang="en-US" b="1" i="1" u="sng" dirty="0"/>
              <a:t>are not </a:t>
            </a:r>
            <a:r>
              <a:rPr lang="en-US" dirty="0"/>
              <a:t>required to discriminate between studied and interference information at test, </a:t>
            </a:r>
            <a:r>
              <a:rPr lang="en-US" dirty="0" smtClean="0"/>
              <a:t>t</a:t>
            </a:r>
            <a:r>
              <a:rPr lang="en-US" dirty="0"/>
              <a:t>h</a:t>
            </a:r>
            <a:r>
              <a:rPr lang="en-US" dirty="0" smtClean="0"/>
              <a:t>en </a:t>
            </a:r>
            <a:r>
              <a:rPr lang="en-US" dirty="0"/>
              <a:t>participants may see a benefit in recognition memory performance if </a:t>
            </a:r>
            <a:r>
              <a:rPr lang="en-US" dirty="0" smtClean="0"/>
              <a:t>the </a:t>
            </a:r>
            <a:r>
              <a:rPr lang="en-US" dirty="0"/>
              <a:t>similar interference information is mistaken for studied information. </a:t>
            </a:r>
            <a:r>
              <a:rPr lang="en-US" dirty="0" smtClean="0"/>
              <a:t>As similarity decreases, recollection </a:t>
            </a:r>
            <a:r>
              <a:rPr lang="en-US" dirty="0"/>
              <a:t>estimates </a:t>
            </a:r>
            <a:r>
              <a:rPr lang="en-US" dirty="0" smtClean="0"/>
              <a:t>should gradually decrease (and be relatively preserved in control).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139928" y="4414680"/>
              <a:ext cx="7200" cy="1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5968" y="4410720"/>
                <a:ext cx="1512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7037208" y="4156560"/>
              <a:ext cx="61560" cy="1245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23888" y="4147920"/>
                <a:ext cx="781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/>
              <p14:cNvContentPartPr/>
              <p14:nvPr/>
            </p14:nvContentPartPr>
            <p14:xfrm>
              <a:off x="7991928" y="6382440"/>
              <a:ext cx="1294920" cy="4201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85448" y="6378120"/>
                <a:ext cx="130752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/>
              <p14:cNvContentPartPr/>
              <p14:nvPr/>
            </p14:nvContentPartPr>
            <p14:xfrm>
              <a:off x="7354008" y="4341960"/>
              <a:ext cx="27000" cy="496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48248" y="4171320"/>
                <a:ext cx="2977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/>
              <p14:cNvContentPartPr/>
              <p14:nvPr/>
            </p14:nvContentPartPr>
            <p14:xfrm>
              <a:off x="7448367" y="2635102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36487" y="2623222"/>
                <a:ext cx="24120" cy="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127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2: Predicted results for recollection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8" y="959167"/>
            <a:ext cx="7315200" cy="493014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139928" y="4414680"/>
              <a:ext cx="7200" cy="1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35968" y="4410720"/>
                <a:ext cx="1512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263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2: </a:t>
            </a:r>
            <a:r>
              <a:rPr lang="en-US" dirty="0"/>
              <a:t>H</a:t>
            </a:r>
            <a:r>
              <a:rPr lang="en-US" dirty="0" smtClean="0"/>
              <a:t>ypotheses for familiarity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69268" y="930612"/>
            <a:ext cx="7315200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Associative recognition </a:t>
            </a:r>
            <a:r>
              <a:rPr lang="en-US" b="1" dirty="0"/>
              <a:t>with </a:t>
            </a:r>
            <a:r>
              <a:rPr lang="en-US" b="1" dirty="0" smtClean="0"/>
              <a:t>interference lures</a:t>
            </a:r>
          </a:p>
          <a:p>
            <a:pPr marL="0" indent="0">
              <a:buNone/>
            </a:pPr>
            <a:r>
              <a:rPr lang="en-US" dirty="0" smtClean="0"/>
              <a:t>If participants </a:t>
            </a:r>
            <a:r>
              <a:rPr lang="en-US" b="1" i="1" u="sng" dirty="0" smtClean="0"/>
              <a:t>are </a:t>
            </a:r>
            <a:r>
              <a:rPr lang="en-US" dirty="0" smtClean="0"/>
              <a:t>required to discriminate between studied and interference information at test, </a:t>
            </a:r>
            <a:r>
              <a:rPr lang="en-US" dirty="0"/>
              <a:t>then </a:t>
            </a:r>
            <a:r>
              <a:rPr lang="en-US" dirty="0" smtClean="0"/>
              <a:t>participants may not see a benefit in recognition memory performance if the similar interference information is mistaken for studied information</a:t>
            </a:r>
            <a:r>
              <a:rPr lang="en-US" dirty="0"/>
              <a:t>. </a:t>
            </a:r>
            <a:r>
              <a:rPr lang="en-US" dirty="0" smtClean="0"/>
              <a:t>This should lead all items to feel equally familiar (leading to larger familiarity estimates at greater degrees of similarity).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Pair recognition</a:t>
            </a:r>
          </a:p>
          <a:p>
            <a:pPr marL="0" indent="0">
              <a:buNone/>
            </a:pPr>
            <a:r>
              <a:rPr lang="en-US" dirty="0" smtClean="0"/>
              <a:t>The effect should be the same as above, except familiarity estimates should be larger overall (because there familiarity can contribute more to performance).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139928" y="4414680"/>
              <a:ext cx="7200" cy="1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5968" y="4410720"/>
                <a:ext cx="1512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4853243" y="2110194"/>
              <a:ext cx="360" cy="3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841363" y="2098314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Ink 22"/>
              <p14:cNvContentPartPr/>
              <p14:nvPr/>
            </p14:nvContentPartPr>
            <p14:xfrm>
              <a:off x="4572083" y="1430154"/>
              <a:ext cx="360" cy="3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60203" y="1418274"/>
                <a:ext cx="2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" name="Ink 4"/>
              <p14:cNvContentPartPr/>
              <p14:nvPr/>
            </p14:nvContentPartPr>
            <p14:xfrm>
              <a:off x="6063563" y="3392874"/>
              <a:ext cx="15480" cy="34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58523" y="3387114"/>
                <a:ext cx="273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8" name="Ink 17"/>
              <p14:cNvContentPartPr/>
              <p14:nvPr/>
            </p14:nvContentPartPr>
            <p14:xfrm>
              <a:off x="7604363" y="4214034"/>
              <a:ext cx="23760" cy="194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00763" y="4209714"/>
                <a:ext cx="36720" cy="3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880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2: Predicted results for familiarity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139928" y="4414680"/>
              <a:ext cx="7200" cy="1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5968" y="4410720"/>
                <a:ext cx="1512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Content Placeholder 2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8" y="883316"/>
            <a:ext cx="7315200" cy="5081843"/>
          </a:xfrm>
        </p:spPr>
      </p:pic>
    </p:spTree>
    <p:extLst>
      <p:ext uri="{BB962C8B-B14F-4D97-AF65-F5344CB8AC3E}">
        <p14:creationId xmlns:p14="http://schemas.microsoft.com/office/powerpoint/2010/main" val="294643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2: Tentative discussion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Repetition</a:t>
            </a:r>
          </a:p>
          <a:p>
            <a:pPr marL="0" indent="0">
              <a:buNone/>
            </a:pPr>
            <a:r>
              <a:rPr lang="en-US" dirty="0" smtClean="0"/>
              <a:t>If obtained, these results would suggest </a:t>
            </a:r>
            <a:r>
              <a:rPr lang="en-US" dirty="0"/>
              <a:t>that </a:t>
            </a:r>
            <a:r>
              <a:rPr lang="en-US" dirty="0" smtClean="0"/>
              <a:t>recollection benefits from repetition, like familiarity.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Interference lures versus pair recognition</a:t>
            </a:r>
            <a:endParaRPr lang="en-US" b="1" dirty="0"/>
          </a:p>
          <a:p>
            <a:pPr marL="0" indent="0">
              <a:buNone/>
            </a:pPr>
            <a:r>
              <a:rPr lang="en-US" dirty="0" smtClean="0"/>
              <a:t>However</a:t>
            </a:r>
            <a:r>
              <a:rPr lang="en-US" dirty="0"/>
              <a:t>, when </a:t>
            </a:r>
            <a:r>
              <a:rPr lang="en-US" dirty="0" smtClean="0"/>
              <a:t>discrimination between studied and interference lures is required, a high degree of interference similarity hurts recollection more </a:t>
            </a:r>
            <a:r>
              <a:rPr lang="en-US" dirty="0"/>
              <a:t>than when such </a:t>
            </a:r>
            <a:r>
              <a:rPr lang="en-US" dirty="0" smtClean="0"/>
              <a:t>discrimination is not required. </a:t>
            </a:r>
          </a:p>
          <a:p>
            <a:pPr marL="0" indent="0">
              <a:buNone/>
            </a:pPr>
            <a:r>
              <a:rPr lang="en-US" dirty="0" smtClean="0"/>
              <a:t>The opposite is true for familiarity: having more similar items in memory simply biases participants to think all items are similar.</a:t>
            </a:r>
          </a:p>
          <a:p>
            <a:pPr marL="0" indent="0">
              <a:buNone/>
            </a:pP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139928" y="4414680"/>
              <a:ext cx="7200" cy="1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5968" y="4410720"/>
                <a:ext cx="1512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952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4405" y="663814"/>
            <a:ext cx="7315200" cy="105373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Memory</a:t>
            </a:r>
            <a:r>
              <a:rPr lang="en-US" dirty="0" smtClean="0"/>
              <a:t> is the ability to encode, store, and retrieve different types of information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405" y="1830857"/>
            <a:ext cx="7848600" cy="4000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82113" y="5944667"/>
            <a:ext cx="1570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Weiten</a:t>
            </a:r>
            <a:r>
              <a:rPr lang="en-US" sz="1400" dirty="0"/>
              <a:t> </a:t>
            </a:r>
            <a:r>
              <a:rPr lang="en-US" sz="1400" dirty="0" smtClean="0"/>
              <a:t>(2008)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524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Theoretical and broader implications of predicted results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Theoretical implications</a:t>
            </a:r>
            <a:endParaRPr lang="en-US" b="1" dirty="0"/>
          </a:p>
          <a:p>
            <a:pPr marL="0" indent="0">
              <a:buNone/>
            </a:pPr>
            <a:r>
              <a:rPr lang="en-US" dirty="0" smtClean="0"/>
              <a:t>Mental effort is a source of variance in everyday </a:t>
            </a:r>
            <a:r>
              <a:rPr lang="en-US" dirty="0"/>
              <a:t>forgetting (</a:t>
            </a:r>
            <a:r>
              <a:rPr lang="en-US" dirty="0" smtClean="0"/>
              <a:t>that seems to selectively affect recollection!)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/>
              <a:t>Broader implications</a:t>
            </a:r>
          </a:p>
          <a:p>
            <a:pPr marL="0" indent="0">
              <a:buNone/>
            </a:pPr>
            <a:r>
              <a:rPr lang="en-US" dirty="0"/>
              <a:t>Allowing students, patients with amnesia, children, and older adults time to consolidate information without engaging in subsequently mentally effortful material should enhance their ability to recollect </a:t>
            </a:r>
            <a:r>
              <a:rPr lang="en-US" dirty="0" smtClean="0"/>
              <a:t>information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Ot</a:t>
            </a:r>
            <a:r>
              <a:rPr lang="en-US" b="1" dirty="0" smtClean="0"/>
              <a:t>her research</a:t>
            </a:r>
          </a:p>
          <a:p>
            <a:pPr marL="0" indent="0">
              <a:buNone/>
            </a:pPr>
            <a:r>
              <a:rPr lang="en-US" dirty="0" smtClean="0"/>
              <a:t>Investigate t</a:t>
            </a:r>
            <a:r>
              <a:rPr lang="en-US" dirty="0" smtClean="0"/>
              <a:t>he role of similarity in recognition memory</a:t>
            </a:r>
            <a:endParaRPr lang="en-US" dirty="0" smtClean="0"/>
          </a:p>
          <a:p>
            <a:pPr marL="0" indent="0">
              <a:buNone/>
            </a:pP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139928" y="4414680"/>
              <a:ext cx="7200" cy="1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35968" y="4410720"/>
                <a:ext cx="1512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49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3837"/>
            <a:ext cx="3869268" cy="460118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Acknowledgments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Advisor</a:t>
            </a:r>
          </a:p>
          <a:p>
            <a:pPr marL="0" indent="0">
              <a:buNone/>
            </a:pPr>
            <a:r>
              <a:rPr lang="en-US" dirty="0" smtClean="0"/>
              <a:t>Colleen M. Parks</a:t>
            </a:r>
          </a:p>
          <a:p>
            <a:pPr marL="0" indent="0">
              <a:buNone/>
            </a:pPr>
            <a:r>
              <a:rPr lang="en-US" b="1" dirty="0" smtClean="0"/>
              <a:t>Graduate student peers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Wei </a:t>
            </a:r>
            <a:r>
              <a:rPr lang="en-US" dirty="0" smtClean="0"/>
              <a:t>An</a:t>
            </a:r>
          </a:p>
          <a:p>
            <a:pPr marL="0" indent="0">
              <a:buNone/>
            </a:pPr>
            <a:r>
              <a:rPr lang="en-US" dirty="0" smtClean="0"/>
              <a:t>And others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Friends and </a:t>
            </a:r>
            <a:r>
              <a:rPr lang="en-US" b="1" dirty="0" smtClean="0"/>
              <a:t>family</a:t>
            </a:r>
          </a:p>
          <a:p>
            <a:pPr marL="0" indent="0">
              <a:buNone/>
            </a:pPr>
            <a:r>
              <a:rPr lang="en-US" b="1" dirty="0" smtClean="0"/>
              <a:t>My audience (you!)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139928" y="4414680"/>
              <a:ext cx="7200" cy="1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5968" y="4410720"/>
                <a:ext cx="1512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036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139928" y="4414680"/>
              <a:ext cx="7200" cy="1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5968" y="4410720"/>
                <a:ext cx="1512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637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Recognition memory processes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69268" y="902208"/>
            <a:ext cx="7315200" cy="174574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Helps you </a:t>
            </a:r>
            <a:r>
              <a:rPr lang="en-US" b="1" i="1" dirty="0" smtClean="0"/>
              <a:t>recognize</a:t>
            </a:r>
            <a:r>
              <a:rPr lang="en-US" dirty="0" smtClean="0"/>
              <a:t> the difference between old and new events, and recognition depends on </a:t>
            </a:r>
            <a:r>
              <a:rPr lang="en-US" b="1" dirty="0" smtClean="0"/>
              <a:t>recollection</a:t>
            </a:r>
            <a:r>
              <a:rPr lang="en-US" dirty="0" smtClean="0"/>
              <a:t> of past details and </a:t>
            </a:r>
            <a:r>
              <a:rPr lang="en-US" b="1" dirty="0" smtClean="0"/>
              <a:t>familiarity</a:t>
            </a:r>
            <a:r>
              <a:rPr lang="en-US" dirty="0" smtClean="0"/>
              <a:t> for old and new events</a:t>
            </a:r>
            <a:endParaRPr lang="en-US" dirty="0"/>
          </a:p>
        </p:txBody>
      </p:sp>
      <p:pic>
        <p:nvPicPr>
          <p:cNvPr id="5" name="Picture 2" descr="http://images.sodahead.com/polls/001221027/duck_radio_answer_3_xlarge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259" y="2280824"/>
            <a:ext cx="1276630" cy="10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69268" y="3423960"/>
            <a:ext cx="239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Random 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ings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http://media.treehugger.com/assets/images/2011/10/buygreen-bravespace-hollow-dining-t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202" y="2156871"/>
            <a:ext cx="44577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872955" y="5500146"/>
            <a:ext cx="340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you left your coffee mug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https://encrypted-tbn3.gstatic.com/images?q=tbn:ANd9GcSZzYPvMHnKWFReHyG2XJxyI3L38biUJE8hXnbGMcEc57j98Uaak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79" y="4085433"/>
            <a:ext cx="2769020" cy="183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285259" y="6091490"/>
            <a:ext cx="292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Recognize the president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292" y="2661039"/>
            <a:ext cx="702465" cy="64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8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information in memory</a:t>
            </a:r>
            <a:endParaRPr lang="en-US" dirty="0"/>
          </a:p>
        </p:txBody>
      </p:sp>
      <p:pic>
        <p:nvPicPr>
          <p:cNvPr id="1026" name="Picture 2" descr="http://images.sodahead.com/polls/001221027/duck_radio_answer_3_xlarge.jpe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181" y="2001501"/>
            <a:ext cx="2133197" cy="171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encrypted-tbn3.gstatic.com/images?q=tbn:ANd9GcSZzYPvMHnKWFReHyG2XJxyI3L38biUJE8hXnbGMcEc57j98Uaak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929" y="1884266"/>
            <a:ext cx="2769020" cy="183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331682" y="4456518"/>
            <a:ext cx="432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Even remembering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that a duck was presented at the same time as Obama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24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Did you see </a:t>
            </a:r>
            <a:r>
              <a:rPr lang="en-US" dirty="0"/>
              <a:t>this </a:t>
            </a:r>
            <a:r>
              <a:rPr lang="en-US" dirty="0" smtClean="0"/>
              <a:t>before?</a:t>
            </a:r>
            <a:endParaRPr lang="en-US" dirty="0"/>
          </a:p>
        </p:txBody>
      </p:sp>
      <p:pic>
        <p:nvPicPr>
          <p:cNvPr id="5" name="Picture 2" descr="http://images.sodahead.com/polls/001221027/duck_radio_answer_3_xlarge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59463" y="2081212"/>
            <a:ext cx="333375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26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Did you see </a:t>
            </a:r>
            <a:r>
              <a:rPr lang="en-US" dirty="0"/>
              <a:t>this </a:t>
            </a:r>
            <a:r>
              <a:rPr lang="en-US" dirty="0" smtClean="0"/>
              <a:t>before?</a:t>
            </a:r>
            <a:endParaRPr lang="en-US" dirty="0"/>
          </a:p>
        </p:txBody>
      </p:sp>
      <p:pic>
        <p:nvPicPr>
          <p:cNvPr id="6" name="Picture 8" descr="https://encrypted-tbn3.gstatic.com/images?q=tbn:ANd9GcSZzYPvMHnKWFReHyG2XJxyI3L38biUJE8hXnbGMcEc57j98Uaak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1888" y="2552700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69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Did you see </a:t>
            </a:r>
            <a:r>
              <a:rPr lang="en-US" dirty="0"/>
              <a:t>this </a:t>
            </a:r>
            <a:r>
              <a:rPr lang="en-US" dirty="0" smtClean="0"/>
              <a:t>before?</a:t>
            </a:r>
            <a:endParaRPr lang="en-US" dirty="0"/>
          </a:p>
        </p:txBody>
      </p:sp>
      <p:pic>
        <p:nvPicPr>
          <p:cNvPr id="2050" name="Picture 2" descr="https://encrypted-tbn2.gstatic.com/images?q=tbn:ANd9GcTiZvw2eR-q2Dr_00NVTu6jwxPDaImuJ1O9RVuGxleJ_K_6YF1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2850" y="2500312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25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1074</TotalTime>
  <Words>1093</Words>
  <Application>Microsoft Office PowerPoint</Application>
  <PresentationFormat>Widescreen</PresentationFormat>
  <Paragraphs>141</Paragraphs>
  <Slides>42</Slides>
  <Notes>5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Corbel</vt:lpstr>
      <vt:lpstr>Wingdings 2</vt:lpstr>
      <vt:lpstr>Frame</vt:lpstr>
      <vt:lpstr>Retroactive interference in recognition memory The roles of mental effort and consolidation</vt:lpstr>
      <vt:lpstr>Outline</vt:lpstr>
      <vt:lpstr>Outline</vt:lpstr>
      <vt:lpstr>Definition of memory</vt:lpstr>
      <vt:lpstr>Recognition memory processes</vt:lpstr>
      <vt:lpstr>Types of information in memory</vt:lpstr>
      <vt:lpstr>Did you see this before?</vt:lpstr>
      <vt:lpstr>Did you see this before?</vt:lpstr>
      <vt:lpstr>Did you see this before?</vt:lpstr>
      <vt:lpstr>Did you see these paired together?</vt:lpstr>
      <vt:lpstr>Familiarity and recollection</vt:lpstr>
      <vt:lpstr>Forgetting</vt:lpstr>
      <vt:lpstr>Outline</vt:lpstr>
      <vt:lpstr>Forgetting curve</vt:lpstr>
      <vt:lpstr>Consolidation and retroactive interference</vt:lpstr>
      <vt:lpstr>Retroactive interference example experiment</vt:lpstr>
      <vt:lpstr>Retroactive interference example experiment</vt:lpstr>
      <vt:lpstr>Retroactive interference example experiment</vt:lpstr>
      <vt:lpstr>Mental effort and similarity</vt:lpstr>
      <vt:lpstr>Mental effort and similarity</vt:lpstr>
      <vt:lpstr>Mental effort and similarity</vt:lpstr>
      <vt:lpstr>Skaggs-Robinson hypothesis </vt:lpstr>
      <vt:lpstr>Mental effort and recollection</vt:lpstr>
      <vt:lpstr>Outline</vt:lpstr>
      <vt:lpstr>Experiment </vt:lpstr>
      <vt:lpstr>Experiment  Design</vt:lpstr>
      <vt:lpstr>Experiment  Design</vt:lpstr>
      <vt:lpstr>Experiment  Design</vt:lpstr>
      <vt:lpstr>Experiment: Main effect of mental effort</vt:lpstr>
      <vt:lpstr>Experiment: Main effect of time for consolidation</vt:lpstr>
      <vt:lpstr>Experiment: Interaction</vt:lpstr>
      <vt:lpstr>Experiment: Tentative discussion</vt:lpstr>
      <vt:lpstr>Other research</vt:lpstr>
      <vt:lpstr>Experiment 2: Design</vt:lpstr>
      <vt:lpstr>Experiment 2: Hypotheses for recollection</vt:lpstr>
      <vt:lpstr>Experiment 2: Predicted results for recollection</vt:lpstr>
      <vt:lpstr>Experiment 2: Hypotheses for familiarity</vt:lpstr>
      <vt:lpstr>Experiment 2: Predicted results for familiarity</vt:lpstr>
      <vt:lpstr>Experiment 2: Tentative discussion</vt:lpstr>
      <vt:lpstr>Theoretical and broader implications of predicted results</vt:lpstr>
      <vt:lpstr>Acknowledgments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Retroactive interference in recognition memory: The roles of mental effort, time for consolidation, and similarity</dc:title>
  <dc:creator>Caleb Picker</dc:creator>
  <cp:lastModifiedBy>Caleb Picker</cp:lastModifiedBy>
  <cp:revision>241</cp:revision>
  <dcterms:created xsi:type="dcterms:W3CDTF">2013-03-13T23:18:29Z</dcterms:created>
  <dcterms:modified xsi:type="dcterms:W3CDTF">2013-03-16T13:35:51Z</dcterms:modified>
</cp:coreProperties>
</file>